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9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46ACB8"/>
    <a:srgbClr val="2BB8FF"/>
    <a:srgbClr val="98217F"/>
    <a:srgbClr val="9DD52A"/>
    <a:srgbClr val="FF3301"/>
    <a:srgbClr val="C7C7C7"/>
    <a:srgbClr val="F57218"/>
    <a:srgbClr val="32B84F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37"/>
        <p:guide pos="2916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899100" y="914400"/>
            <a:ext cx="73494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99100" y="3560400"/>
            <a:ext cx="73494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456300" y="774000"/>
            <a:ext cx="82296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899100" y="2484000"/>
            <a:ext cx="73494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899100" y="3560400"/>
            <a:ext cx="73494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6300" y="1490400"/>
            <a:ext cx="82269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493100" y="3848400"/>
            <a:ext cx="58266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493100" y="4615200"/>
            <a:ext cx="58266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456300" y="1501200"/>
            <a:ext cx="38826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808700" y="1501200"/>
            <a:ext cx="38826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456300" y="1429200"/>
            <a:ext cx="40068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56300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4676813" y="1421729"/>
            <a:ext cx="40068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676813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456300" y="1555200"/>
            <a:ext cx="3924808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762800" y="1555200"/>
            <a:ext cx="39204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7676100" y="914400"/>
            <a:ext cx="783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85800" y="914400"/>
            <a:ext cx="68769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456300" y="608400"/>
            <a:ext cx="82269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456300" y="1490400"/>
            <a:ext cx="82269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4590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87000" y="6314400"/>
            <a:ext cx="297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6582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椭圆 7"/>
          <p:cNvSpPr/>
          <p:nvPr/>
        </p:nvSpPr>
        <p:spPr>
          <a:xfrm>
            <a:off x="3383280" y="2313940"/>
            <a:ext cx="2503805" cy="2503805"/>
          </a:xfrm>
          <a:prstGeom prst="ellipse">
            <a:avLst/>
          </a:prstGeom>
          <a:solidFill>
            <a:srgbClr val="C7C7C7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400" b="1"/>
          </a:p>
          <a:p>
            <a:pPr algn="ctr"/>
            <a:endParaRPr lang="en-US" altLang="zh-CN" sz="1400" b="1"/>
          </a:p>
        </p:txBody>
      </p:sp>
      <p:sp>
        <p:nvSpPr>
          <p:cNvPr id="4" name="椭圆 3"/>
          <p:cNvSpPr/>
          <p:nvPr/>
        </p:nvSpPr>
        <p:spPr>
          <a:xfrm>
            <a:off x="3644265" y="2574925"/>
            <a:ext cx="1982470" cy="1982470"/>
          </a:xfrm>
          <a:prstGeom prst="ellipse">
            <a:avLst/>
          </a:prstGeom>
          <a:solidFill>
            <a:srgbClr val="32B84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400" b="1"/>
          </a:p>
          <a:p>
            <a:pPr algn="ctr"/>
            <a:endParaRPr lang="en-US" altLang="zh-CN" sz="1400" b="1"/>
          </a:p>
        </p:txBody>
      </p:sp>
      <p:sp>
        <p:nvSpPr>
          <p:cNvPr id="6" name="梯形 5"/>
          <p:cNvSpPr/>
          <p:nvPr/>
        </p:nvSpPr>
        <p:spPr>
          <a:xfrm flipV="1">
            <a:off x="2766060" y="3647440"/>
            <a:ext cx="3612515" cy="389255"/>
          </a:xfrm>
          <a:prstGeom prst="trapezoid">
            <a:avLst/>
          </a:prstGeom>
          <a:solidFill>
            <a:srgbClr val="F57218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106420" y="3666490"/>
            <a:ext cx="3048000" cy="2501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400">
                <a:solidFill>
                  <a:schemeClr val="bg1"/>
                </a:solidFill>
              </a:rPr>
              <a:t>Pengcheng New Materials</a:t>
            </a:r>
            <a:endParaRPr lang="en-US" altLang="zh-CN" sz="1400">
              <a:solidFill>
                <a:schemeClr val="bg1"/>
              </a:solidFill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297815" y="740410"/>
            <a:ext cx="2051685" cy="274955"/>
          </a:xfrm>
          <a:prstGeom prst="roundRect">
            <a:avLst/>
          </a:prstGeom>
          <a:solidFill>
            <a:srgbClr val="FF330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altLang="zh-CN" sz="800"/>
              <a:t>Well-known companies have used</a:t>
            </a:r>
            <a:endParaRPr lang="en-US" altLang="zh-CN" sz="800"/>
          </a:p>
        </p:txBody>
      </p:sp>
      <p:sp>
        <p:nvSpPr>
          <p:cNvPr id="10" name="圆角矩形 9"/>
          <p:cNvSpPr/>
          <p:nvPr/>
        </p:nvSpPr>
        <p:spPr>
          <a:xfrm>
            <a:off x="297815" y="2313940"/>
            <a:ext cx="2051685" cy="274955"/>
          </a:xfrm>
          <a:prstGeom prst="roundRect">
            <a:avLst/>
          </a:prstGeom>
          <a:solidFill>
            <a:srgbClr val="9DD52A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altLang="zh-CN" sz="800"/>
              <a:t>From 2009 to now</a:t>
            </a:r>
            <a:endParaRPr lang="en-US" altLang="zh-CN" sz="800"/>
          </a:p>
        </p:txBody>
      </p:sp>
      <p:sp>
        <p:nvSpPr>
          <p:cNvPr id="11" name="圆角矩形 10"/>
          <p:cNvSpPr/>
          <p:nvPr/>
        </p:nvSpPr>
        <p:spPr>
          <a:xfrm>
            <a:off x="297815" y="4083685"/>
            <a:ext cx="2051685" cy="274955"/>
          </a:xfrm>
          <a:prstGeom prst="roundRect">
            <a:avLst/>
          </a:prstGeom>
          <a:solidFill>
            <a:srgbClr val="98217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altLang="zh-CN" sz="800"/>
              <a:t>Professional technical team</a:t>
            </a:r>
            <a:endParaRPr lang="en-US" altLang="zh-CN" sz="800"/>
          </a:p>
        </p:txBody>
      </p:sp>
      <p:sp>
        <p:nvSpPr>
          <p:cNvPr id="12" name="圆角矩形 11"/>
          <p:cNvSpPr/>
          <p:nvPr/>
        </p:nvSpPr>
        <p:spPr>
          <a:xfrm>
            <a:off x="6831330" y="740410"/>
            <a:ext cx="2051685" cy="274955"/>
          </a:xfrm>
          <a:prstGeom prst="roundRect">
            <a:avLst/>
          </a:prstGeom>
          <a:solidFill>
            <a:srgbClr val="98217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altLang="zh-CN" sz="800"/>
              <a:t>Good performance reputation</a:t>
            </a:r>
            <a:endParaRPr lang="en-US" altLang="zh-CN" sz="800"/>
          </a:p>
        </p:txBody>
      </p:sp>
      <p:sp>
        <p:nvSpPr>
          <p:cNvPr id="13" name="圆角矩形 12"/>
          <p:cNvSpPr/>
          <p:nvPr/>
        </p:nvSpPr>
        <p:spPr>
          <a:xfrm>
            <a:off x="6831330" y="2327910"/>
            <a:ext cx="2051685" cy="274955"/>
          </a:xfrm>
          <a:prstGeom prst="roundRect">
            <a:avLst/>
          </a:prstGeom>
          <a:solidFill>
            <a:srgbClr val="2BB8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altLang="zh-CN" sz="800"/>
              <a:t>There are 16 bases in China</a:t>
            </a:r>
            <a:endParaRPr lang="en-US" altLang="zh-CN" sz="800"/>
          </a:p>
        </p:txBody>
      </p:sp>
      <p:sp>
        <p:nvSpPr>
          <p:cNvPr id="14" name="圆角矩形 13"/>
          <p:cNvSpPr/>
          <p:nvPr/>
        </p:nvSpPr>
        <p:spPr>
          <a:xfrm>
            <a:off x="6831330" y="4083685"/>
            <a:ext cx="2051685" cy="274955"/>
          </a:xfrm>
          <a:prstGeom prst="roundRect">
            <a:avLst/>
          </a:prstGeom>
          <a:solidFill>
            <a:srgbClr val="46ACB8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en-US" altLang="zh-CN" sz="800"/>
              <a:t>Product quality assurance</a:t>
            </a:r>
            <a:endParaRPr lang="en-US" altLang="zh-CN" sz="800"/>
          </a:p>
        </p:txBody>
      </p:sp>
      <p:sp>
        <p:nvSpPr>
          <p:cNvPr id="15" name="文本框 14"/>
          <p:cNvSpPr txBox="1"/>
          <p:nvPr/>
        </p:nvSpPr>
        <p:spPr>
          <a:xfrm>
            <a:off x="3106420" y="3124835"/>
            <a:ext cx="30480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000" b="1">
                <a:solidFill>
                  <a:schemeClr val="bg1"/>
                </a:solidFill>
                <a:sym typeface="+mn-ea"/>
              </a:rPr>
              <a:t>8 Advantages</a:t>
            </a:r>
            <a:endParaRPr lang="en-US" altLang="zh-CN" sz="2000" b="1">
              <a:solidFill>
                <a:schemeClr val="bg1"/>
              </a:solidFill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02590" y="1135380"/>
            <a:ext cx="1841500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1000">
                <a:solidFill>
                  <a:schemeClr val="tx1">
                    <a:lumMod val="50000"/>
                    <a:lumOff val="50000"/>
                  </a:schemeClr>
                </a:solidFill>
              </a:rPr>
              <a:t>Real estate industry</a:t>
            </a:r>
            <a:endParaRPr lang="en-US" altLang="zh-CN" sz="10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r>
              <a:rPr lang="en-US" altLang="zh-CN" sz="1000">
                <a:solidFill>
                  <a:schemeClr val="tx1">
                    <a:lumMod val="50000"/>
                    <a:lumOff val="50000"/>
                  </a:schemeClr>
                </a:solidFill>
              </a:rPr>
              <a:t>Furniture industry</a:t>
            </a:r>
            <a:endParaRPr lang="en-US" altLang="zh-CN" sz="10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r>
              <a:rPr lang="en-US" altLang="zh-CN" sz="1000">
                <a:solidFill>
                  <a:schemeClr val="tx1">
                    <a:lumMod val="50000"/>
                    <a:lumOff val="50000"/>
                  </a:schemeClr>
                </a:solidFill>
              </a:rPr>
              <a:t>Liquor industry</a:t>
            </a:r>
            <a:endParaRPr lang="en-US" altLang="zh-CN" sz="10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r>
              <a:rPr lang="en-US" altLang="zh-CN" sz="1000">
                <a:solidFill>
                  <a:schemeClr val="tx1">
                    <a:lumMod val="50000"/>
                    <a:lumOff val="50000"/>
                  </a:schemeClr>
                </a:solidFill>
              </a:rPr>
              <a:t>Automotive industry</a:t>
            </a:r>
            <a:endParaRPr lang="en-US" altLang="zh-CN" sz="10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r>
              <a:rPr lang="en-US" altLang="zh-CN" sz="1000">
                <a:solidFill>
                  <a:schemeClr val="tx1">
                    <a:lumMod val="50000"/>
                    <a:lumOff val="50000"/>
                  </a:schemeClr>
                </a:solidFill>
              </a:rPr>
              <a:t>Home appliance industry</a:t>
            </a:r>
            <a:endParaRPr lang="en-US" altLang="zh-CN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02590" y="2835910"/>
            <a:ext cx="1841500" cy="11156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l"/>
            <a:r>
              <a:rPr lang="en-US" altLang="zh-CN" sz="1000">
                <a:solidFill>
                  <a:schemeClr val="tx1">
                    <a:lumMod val="50000"/>
                    <a:lumOff val="50000"/>
                  </a:schemeClr>
                </a:solidFill>
              </a:rPr>
              <a:t>Sixteen years of dedication to carborundum. Sixteen years of reputation and trust. Positioned in the mid-to-high-end market, offering high quality at affordable prices.</a:t>
            </a:r>
            <a:endParaRPr lang="en-US" altLang="zh-CN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02590" y="4557395"/>
            <a:ext cx="1996440" cy="11156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l"/>
            <a:r>
              <a:rPr lang="en-US" altLang="zh-CN" sz="1000">
                <a:solidFill>
                  <a:schemeClr val="tx1">
                    <a:lumMod val="50000"/>
                    <a:lumOff val="50000"/>
                  </a:schemeClr>
                </a:solidFill>
              </a:rPr>
              <a:t>Over 300 diamond abrasive flooring construction teams; over 20 large and small concrete laser pavers; over 30 curing agent flooring construction teams; construction operations available nationwide</a:t>
            </a:r>
            <a:endParaRPr lang="en-US" altLang="zh-CN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831330" y="1065530"/>
            <a:ext cx="1996440" cy="11156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l"/>
            <a:r>
              <a:rPr lang="en-US" altLang="zh-CN" sz="1000">
                <a:solidFill>
                  <a:schemeClr val="tx1">
                    <a:lumMod val="50000"/>
                    <a:lumOff val="50000"/>
                  </a:schemeClr>
                </a:solidFill>
              </a:rPr>
              <a:t>20-year leader in the flooring industry Expert of the National Flooring Standards Development Joint Working Group Member of the Flooring Branch of the China Building Decoration Association ...</a:t>
            </a:r>
            <a:endParaRPr lang="en-US" altLang="zh-CN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943090" y="2779395"/>
            <a:ext cx="1841500" cy="11156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l"/>
            <a:r>
              <a:rPr lang="en-US" altLang="zh-CN" sz="1000">
                <a:solidFill>
                  <a:schemeClr val="tx1">
                    <a:lumMod val="50000"/>
                    <a:lumOff val="50000"/>
                  </a:schemeClr>
                </a:solidFill>
              </a:rPr>
              <a:t>Standardized production workshop</a:t>
            </a:r>
            <a:endParaRPr lang="en-US" altLang="zh-CN" sz="10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r>
              <a:rPr lang="en-US" altLang="zh-CN" sz="1000">
                <a:solidFill>
                  <a:schemeClr val="tx1">
                    <a:lumMod val="50000"/>
                    <a:lumOff val="50000"/>
                  </a:schemeClr>
                </a:solidFill>
              </a:rPr>
              <a:t>Passed environmental assessment</a:t>
            </a:r>
            <a:endParaRPr lang="en-US" altLang="zh-CN" sz="100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/>
            <a:r>
              <a:rPr lang="en-US" altLang="zh-CN" sz="1000">
                <a:solidFill>
                  <a:schemeClr val="tx1">
                    <a:lumMod val="50000"/>
                    <a:lumOff val="50000"/>
                  </a:schemeClr>
                </a:solidFill>
              </a:rPr>
              <a:t>Intelligent Swiss ABB robotic arm</a:t>
            </a:r>
            <a:endParaRPr lang="en-US" altLang="zh-CN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6831965" y="4509770"/>
            <a:ext cx="2190750" cy="16516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l"/>
            <a:r>
              <a:rPr lang="en-US" altLang="zh-CN" sz="1000">
                <a:solidFill>
                  <a:schemeClr val="tx1">
                    <a:lumMod val="50000"/>
                    <a:lumOff val="50000"/>
                  </a:schemeClr>
                </a:solidFill>
              </a:rPr>
              <a:t>German technology, 16 years of industry experience, and stable product performance. We benchmark against foreign companies and continuously innovate and upgrade our products. We have a raw material ore production base that meets standards and market demands. We conduct raw material receiving inspection, production control, and factory inspection.</a:t>
            </a:r>
            <a:endParaRPr lang="en-US" altLang="zh-CN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23" name="肘形连接符 22"/>
          <p:cNvCxnSpPr>
            <a:stCxn id="9" idx="3"/>
            <a:endCxn id="8" idx="1"/>
          </p:cNvCxnSpPr>
          <p:nvPr/>
        </p:nvCxnSpPr>
        <p:spPr>
          <a:xfrm>
            <a:off x="2349500" y="878205"/>
            <a:ext cx="1400175" cy="1802130"/>
          </a:xfrm>
          <a:prstGeom prst="bentConnector2">
            <a:avLst/>
          </a:prstGeom>
          <a:ln w="12700" cap="flat" cmpd="sng" algn="ctr">
            <a:solidFill>
              <a:schemeClr val="bg1">
                <a:lumMod val="50000"/>
              </a:schemeClr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4" name="肘形连接符 23"/>
          <p:cNvCxnSpPr>
            <a:stCxn id="10" idx="3"/>
          </p:cNvCxnSpPr>
          <p:nvPr/>
        </p:nvCxnSpPr>
        <p:spPr>
          <a:xfrm>
            <a:off x="2349500" y="2451735"/>
            <a:ext cx="1017905" cy="842645"/>
          </a:xfrm>
          <a:prstGeom prst="bentConnector3">
            <a:avLst>
              <a:gd name="adj1" fmla="val 50031"/>
            </a:avLst>
          </a:prstGeom>
          <a:ln w="12700" cap="flat" cmpd="sng" algn="ctr">
            <a:solidFill>
              <a:schemeClr val="bg1">
                <a:lumMod val="50000"/>
              </a:schemeClr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5" name="肘形连接符 24"/>
          <p:cNvCxnSpPr>
            <a:stCxn id="18" idx="3"/>
            <a:endCxn id="8" idx="3"/>
          </p:cNvCxnSpPr>
          <p:nvPr/>
        </p:nvCxnSpPr>
        <p:spPr>
          <a:xfrm flipV="1">
            <a:off x="2399030" y="4451350"/>
            <a:ext cx="1350645" cy="664210"/>
          </a:xfrm>
          <a:prstGeom prst="bentConnector2">
            <a:avLst/>
          </a:prstGeom>
          <a:ln w="12700" cap="flat" cmpd="sng" algn="ctr">
            <a:solidFill>
              <a:schemeClr val="bg1">
                <a:lumMod val="50000"/>
              </a:schemeClr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6" name="肘形连接符 25"/>
          <p:cNvCxnSpPr>
            <a:stCxn id="12" idx="1"/>
            <a:endCxn id="8" idx="7"/>
          </p:cNvCxnSpPr>
          <p:nvPr/>
        </p:nvCxnSpPr>
        <p:spPr>
          <a:xfrm rot="10800000" flipV="1">
            <a:off x="5520690" y="878205"/>
            <a:ext cx="1310640" cy="1802130"/>
          </a:xfrm>
          <a:prstGeom prst="bentConnector2">
            <a:avLst/>
          </a:prstGeom>
          <a:ln w="12700" cap="flat" cmpd="sng" algn="ctr">
            <a:solidFill>
              <a:schemeClr val="bg1">
                <a:lumMod val="50000"/>
              </a:schemeClr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7" name="肘形连接符 26"/>
          <p:cNvCxnSpPr>
            <a:stCxn id="13" idx="1"/>
          </p:cNvCxnSpPr>
          <p:nvPr/>
        </p:nvCxnSpPr>
        <p:spPr>
          <a:xfrm rot="10800000" flipV="1">
            <a:off x="5793740" y="2465705"/>
            <a:ext cx="1036955" cy="849630"/>
          </a:xfrm>
          <a:prstGeom prst="bentConnector3">
            <a:avLst>
              <a:gd name="adj1" fmla="val 49969"/>
            </a:avLst>
          </a:prstGeom>
          <a:ln w="12700" cap="flat" cmpd="sng" algn="ctr">
            <a:solidFill>
              <a:schemeClr val="bg1">
                <a:lumMod val="50000"/>
              </a:schemeClr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8" name="肘形连接符 27"/>
          <p:cNvCxnSpPr>
            <a:stCxn id="21" idx="1"/>
            <a:endCxn id="8" idx="5"/>
          </p:cNvCxnSpPr>
          <p:nvPr/>
        </p:nvCxnSpPr>
        <p:spPr>
          <a:xfrm rot="10800000">
            <a:off x="5520055" y="4450715"/>
            <a:ext cx="1311275" cy="884555"/>
          </a:xfrm>
          <a:prstGeom prst="bentConnector2">
            <a:avLst/>
          </a:prstGeom>
          <a:ln w="12700" cap="flat" cmpd="sng" algn="ctr">
            <a:solidFill>
              <a:schemeClr val="bg1">
                <a:lumMod val="50000"/>
              </a:schemeClr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9" name="椭圆 28"/>
          <p:cNvSpPr/>
          <p:nvPr/>
        </p:nvSpPr>
        <p:spPr>
          <a:xfrm>
            <a:off x="3244850" y="2175510"/>
            <a:ext cx="2785745" cy="2785745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rgbClr val="C7C7C7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400" b="1"/>
          </a:p>
          <a:p>
            <a:pPr algn="ctr"/>
            <a:endParaRPr lang="en-US" altLang="zh-CN" sz="1400" b="1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1285</Words>
  <Application>WPS 演示</Application>
  <PresentationFormat>宽屏</PresentationFormat>
  <Paragraphs>40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WPS_1579353020</cp:lastModifiedBy>
  <cp:revision>158</cp:revision>
  <dcterms:created xsi:type="dcterms:W3CDTF">2019-06-19T02:08:00Z</dcterms:created>
  <dcterms:modified xsi:type="dcterms:W3CDTF">2025-08-05T02:51:34Z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2052-12.1.0.22215</vt:lpwstr>
  </property>
  <property fmtid="{D5CDD505-2E9C-101B-9397-08002B2CF9AE}" pid="3" name="ICV">
    <vt:lpwstr>0EC02608D6FE41A89B8D7CDE1E102F4A_11</vt:lpwstr>
  </property>
</Properties>
</file>